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gzCArv1M8zu7FbUZpa3p1mpDlt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634c0888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9634c0888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9634c0888b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1A4E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6583680" y="-457200"/>
            <a:ext cx="4114800" cy="4114800"/>
          </a:xfrm>
          <a:prstGeom prst="ellipse">
            <a:avLst/>
          </a:prstGeom>
          <a:solidFill>
            <a:srgbClr val="1A4A8A"/>
          </a:solidFill>
          <a:ln cap="flat" cmpd="sng" w="12700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" name="Google Shape;18;p1"/>
          <p:cNvCxnSpPr/>
          <p:nvPr/>
        </p:nvCxnSpPr>
        <p:spPr>
          <a:xfrm>
            <a:off x="548640" y="1463040"/>
            <a:ext cx="1463040" cy="0"/>
          </a:xfrm>
          <a:prstGeom prst="straightConnector1">
            <a:avLst/>
          </a:prstGeom>
          <a:noFill/>
          <a:ln cap="flat" cmpd="sng" w="254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1"/>
          <p:cNvSpPr/>
          <p:nvPr/>
        </p:nvSpPr>
        <p:spPr>
          <a:xfrm>
            <a:off x="457200" y="1600200"/>
            <a:ext cx="64008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300"/>
              <a:buFont typeface="Calibri"/>
              <a:buNone/>
            </a:pPr>
            <a:r>
              <a:rPr b="0" i="1" lang="en-US" sz="13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Prudential Financial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457200" y="2057400"/>
            <a:ext cx="73152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Calibri"/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PruXpress</a:t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457200" y="2926080"/>
            <a:ext cx="73152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2200"/>
              <a:buFont typeface="Calibri"/>
              <a:buNone/>
            </a:pPr>
            <a:r>
              <a:rPr b="0" i="1" lang="en-US" sz="22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Design System &amp; UX Transformation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1"/>
          <p:cNvCxnSpPr/>
          <p:nvPr/>
        </p:nvCxnSpPr>
        <p:spPr>
          <a:xfrm>
            <a:off x="457200" y="3749040"/>
            <a:ext cx="8229600" cy="0"/>
          </a:xfrm>
          <a:prstGeom prst="straightConnector1">
            <a:avLst/>
          </a:prstGeom>
          <a:noFill/>
          <a:ln cap="flat" cmpd="sng" w="12700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1"/>
          <p:cNvSpPr/>
          <p:nvPr/>
        </p:nvSpPr>
        <p:spPr>
          <a:xfrm>
            <a:off x="457200" y="3886200"/>
            <a:ext cx="6400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 Slater</a:t>
            </a:r>
            <a:r>
              <a:rPr b="0" i="0" lang="en-US" sz="13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  |  Lead Product Designer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457200" y="429768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natux.design  ·  natslater95@gmail.com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1" title="Screenshot 2026-03-18 at 11.18.5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050" y="1378353"/>
            <a:ext cx="3104400" cy="2919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pic>
      <p:sp>
        <p:nvSpPr>
          <p:cNvPr id="26" name="Google Shape;26;p1"/>
          <p:cNvSpPr/>
          <p:nvPr/>
        </p:nvSpPr>
        <p:spPr>
          <a:xfrm>
            <a:off x="7919800" y="2890600"/>
            <a:ext cx="2138700" cy="2138700"/>
          </a:xfrm>
          <a:prstGeom prst="ellipse">
            <a:avLst/>
          </a:prstGeom>
          <a:solidFill>
            <a:srgbClr val="003087"/>
          </a:solidFill>
          <a:ln cap="flat" cmpd="sng" w="12700">
            <a:solidFill>
              <a:srgbClr val="0030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57911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1A4E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0" y="5052060"/>
            <a:ext cx="9144000" cy="9144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5943600" y="731520"/>
            <a:ext cx="4114800" cy="4114800"/>
          </a:xfrm>
          <a:prstGeom prst="ellipse">
            <a:avLst/>
          </a:prstGeom>
          <a:solidFill>
            <a:srgbClr val="003087"/>
          </a:solidFill>
          <a:ln cap="flat" cmpd="sng" w="12700">
            <a:solidFill>
              <a:srgbClr val="0030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9" name="Google Shape;249;p10"/>
          <p:cNvCxnSpPr/>
          <p:nvPr/>
        </p:nvCxnSpPr>
        <p:spPr>
          <a:xfrm>
            <a:off x="3474720" y="1234440"/>
            <a:ext cx="2194560" cy="0"/>
          </a:xfrm>
          <a:prstGeom prst="straightConnector1">
            <a:avLst/>
          </a:prstGeom>
          <a:noFill/>
          <a:ln cap="flat" cmpd="sng" w="254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" name="Google Shape;250;p10"/>
          <p:cNvSpPr/>
          <p:nvPr/>
        </p:nvSpPr>
        <p:spPr>
          <a:xfrm>
            <a:off x="914400" y="146304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</a:pPr>
            <a:r>
              <a:rPr b="0" i="0" lang="en-US" sz="5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5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914400" y="2468880"/>
            <a:ext cx="73152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800"/>
              <a:buFont typeface="Calibri"/>
              <a:buNone/>
            </a:pPr>
            <a:r>
              <a:rPr b="0" i="1" lang="en-US" sz="18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Let's talk about what we can build together.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2" name="Google Shape;252;p10"/>
          <p:cNvCxnSpPr/>
          <p:nvPr/>
        </p:nvCxnSpPr>
        <p:spPr>
          <a:xfrm>
            <a:off x="1828800" y="3200400"/>
            <a:ext cx="5486400" cy="0"/>
          </a:xfrm>
          <a:prstGeom prst="straightConnector1">
            <a:avLst/>
          </a:prstGeom>
          <a:noFill/>
          <a:ln cap="flat" cmpd="sng" w="12700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10"/>
          <p:cNvSpPr/>
          <p:nvPr/>
        </p:nvSpPr>
        <p:spPr>
          <a:xfrm>
            <a:off x="914400" y="3337560"/>
            <a:ext cx="73152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Nat Slater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914400" y="3749040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 Product Designer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914400" y="4114800"/>
            <a:ext cx="73152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natslater95@gmail.com  ·  natux.design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" name="Google Shape;256;p10"/>
          <p:cNvCxnSpPr/>
          <p:nvPr/>
        </p:nvCxnSpPr>
        <p:spPr>
          <a:xfrm>
            <a:off x="3474720" y="4754880"/>
            <a:ext cx="2194560" cy="0"/>
          </a:xfrm>
          <a:prstGeom prst="straightConnector1">
            <a:avLst/>
          </a:prstGeom>
          <a:noFill/>
          <a:ln cap="flat" cmpd="sng" w="254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8FA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/>
          <p:nvPr/>
        </p:nvSpPr>
        <p:spPr>
          <a:xfrm>
            <a:off x="0" y="0"/>
            <a:ext cx="3840480" cy="5143500"/>
          </a:xfrm>
          <a:prstGeom prst="rect">
            <a:avLst/>
          </a:prstGeom>
          <a:solidFill>
            <a:srgbClr val="001A4E"/>
          </a:solidFill>
          <a:ln cap="flat" cmpd="sng" w="12700">
            <a:solidFill>
              <a:srgbClr val="001A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20040" y="411480"/>
            <a:ext cx="36576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922B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C9922B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274320" y="685800"/>
            <a:ext cx="338328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endParaRPr b="0" i="0" sz="3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$44.2B</a:t>
            </a:r>
            <a:endParaRPr b="0" i="0" sz="3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b="0" i="0" sz="3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274320" y="2926080"/>
            <a:ext cx="338328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PruXpress </a:t>
            </a:r>
            <a:r>
              <a:rPr lang="en-US" sz="12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12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Prudential's flagship advisor platform</a:t>
            </a:r>
            <a:r>
              <a:rPr lang="en-US" sz="12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US" sz="12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 operated across 8+ product teams with no shared design language, no common component library, and no unified UX direction. </a:t>
            </a:r>
            <a:r>
              <a:rPr lang="en-US" sz="12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This caused the most friction for our advisors who needed experience of multiple tools for different lines of business, causing </a:t>
            </a:r>
            <a:r>
              <a:rPr lang="en-US" sz="12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unnecessary</a:t>
            </a:r>
            <a:r>
              <a:rPr lang="en-US" sz="12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 cognitive load.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114800" y="411480"/>
            <a:ext cx="4754880" cy="12344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4114800" y="411480"/>
            <a:ext cx="73152" cy="123444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4343400" y="548640"/>
            <a:ext cx="429768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No Design Language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4343400" y="868680"/>
            <a:ext cx="429768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Every team shipped visually inconsistent UI. Trust eroded across the platform.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4114800" y="1874520"/>
            <a:ext cx="4754880" cy="12344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114800" y="1874520"/>
            <a:ext cx="73152" cy="123444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4343400" y="2011680"/>
            <a:ext cx="429768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Slow Stakeholder Decisions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343400" y="2331720"/>
            <a:ext cx="429768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Without shared vocabulary, alignment required repeated cycles of expensive rework</a:t>
            </a:r>
            <a:r>
              <a:rPr lang="en-US" sz="110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, while operating in a waterfall methodology.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4114800" y="3337560"/>
            <a:ext cx="4754880" cy="12344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4114800" y="3337560"/>
            <a:ext cx="73152" cy="123444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4343400" y="3474720"/>
            <a:ext cx="429768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Fragmented Execution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4343400" y="3794760"/>
            <a:ext cx="429768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8+ product teams operated in silos. No scalable system. No shared component library. This was also during the change of tools (Adobe to Figma)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274322" y="2487213"/>
            <a:ext cx="3419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00"/>
              <a:buFont typeface="Calibri"/>
              <a:buNone/>
            </a:pPr>
            <a:r>
              <a:rPr i="1" lang="en-US" sz="1000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Our goal of s</a:t>
            </a:r>
            <a:r>
              <a:rPr b="0" i="1" lang="en-US" sz="10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cale &amp; </a:t>
            </a:r>
            <a:r>
              <a:rPr i="1" lang="en-US" sz="1000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="0" i="1" lang="en-US" sz="10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elocity</a:t>
            </a:r>
            <a:r>
              <a:rPr i="1" lang="en-US" sz="1000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1" lang="en-US" sz="10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one unified design foundation for the entire </a:t>
            </a:r>
            <a:r>
              <a:rPr i="1" lang="en-US" sz="1000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company.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457200" y="228600"/>
            <a:ext cx="36576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922B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C9922B"/>
                </a:solidFill>
                <a:latin typeface="Calibri"/>
                <a:ea typeface="Calibri"/>
                <a:cs typeface="Calibri"/>
                <a:sym typeface="Calibri"/>
              </a:rPr>
              <a:t>FOUNDATION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457200" y="457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Discovery &amp; Problem Framing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457200" y="1371600"/>
            <a:ext cx="4023360" cy="1463040"/>
          </a:xfrm>
          <a:prstGeom prst="rect">
            <a:avLst/>
          </a:prstGeom>
          <a:solidFill>
            <a:srgbClr val="F0F4FA"/>
          </a:solidFill>
          <a:ln cap="flat" cmpd="sng" w="9525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621792" y="1508760"/>
            <a:ext cx="59436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2200"/>
              <a:buFont typeface="Calibri"/>
              <a:buNone/>
            </a:pPr>
            <a:r>
              <a:rPr b="1" i="0" lang="en-US" sz="22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1234440" y="1508760"/>
            <a:ext cx="30632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Stakeholder Interviews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640080" y="1920240"/>
            <a:ext cx="370332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Conducted comprehensive stakeholder sessions across 8+ product teams to surface pain points and organizational blockers.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4754880" y="1371600"/>
            <a:ext cx="4023360" cy="1463040"/>
          </a:xfrm>
          <a:prstGeom prst="rect">
            <a:avLst/>
          </a:prstGeom>
          <a:solidFill>
            <a:srgbClr val="F0F4FA"/>
          </a:solidFill>
          <a:ln cap="flat" cmpd="sng" w="9525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4919472" y="1508760"/>
            <a:ext cx="59436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2200"/>
              <a:buFont typeface="Calibri"/>
              <a:buNone/>
            </a:pPr>
            <a:r>
              <a:rPr b="1" i="0" lang="en-US" sz="22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5532120" y="1508760"/>
            <a:ext cx="30632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Problem Framing Workshop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4937760" y="1920240"/>
            <a:ext cx="370332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Led a structured 4-part workshop (Establish → Justify → Contextualise → Define) to align leadership on what needed to be solved and why.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457200" y="3017520"/>
            <a:ext cx="4023360" cy="1463040"/>
          </a:xfrm>
          <a:prstGeom prst="rect">
            <a:avLst/>
          </a:prstGeom>
          <a:solidFill>
            <a:srgbClr val="F0F4FA"/>
          </a:solidFill>
          <a:ln cap="flat" cmpd="sng" w="9525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621792" y="3154680"/>
            <a:ext cx="59436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2200"/>
              <a:buFont typeface="Calibri"/>
              <a:buNone/>
            </a:pPr>
            <a:r>
              <a:rPr b="1" i="0" lang="en-US" sz="22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1234440" y="3154680"/>
            <a:ext cx="30632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Swimlane Diagram (IPS-IR)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40080" y="3566160"/>
            <a:ext cx="370332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Mapped role-based permissions and user flows across Servicing, Specialist, and Manager personas to align UX with technical feasibility.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4754880" y="3017520"/>
            <a:ext cx="4023360" cy="1463040"/>
          </a:xfrm>
          <a:prstGeom prst="rect">
            <a:avLst/>
          </a:prstGeom>
          <a:solidFill>
            <a:srgbClr val="F0F4FA"/>
          </a:solidFill>
          <a:ln cap="flat" cmpd="sng" w="9525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4919472" y="3154680"/>
            <a:ext cx="59436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2200"/>
              <a:buFont typeface="Calibri"/>
              <a:buNone/>
            </a:pPr>
            <a:r>
              <a:rPr b="1" i="0" lang="en-US" sz="22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5532120" y="3154680"/>
            <a:ext cx="30632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User Journey Mapping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4937760" y="3566160"/>
            <a:ext cx="370332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Identified 'Nervous Anticipation' as a key UX blocker for PRT Annuitants — critical insight that became the design north star.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457200" y="4617720"/>
            <a:ext cx="8229600" cy="411480"/>
          </a:xfrm>
          <a:prstGeom prst="rect">
            <a:avLst/>
          </a:prstGeom>
          <a:solidFill>
            <a:srgbClr val="001A4E"/>
          </a:solidFill>
          <a:ln cap="flat" cmpd="sng" w="12700">
            <a:solidFill>
              <a:srgbClr val="001A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640080" y="4645152"/>
            <a:ext cx="78638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00"/>
              <a:buFont typeface="Calibri"/>
              <a:buNone/>
            </a:pPr>
            <a:r>
              <a:rPr b="0" i="1" lang="en-US" sz="10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Key Insight: Annuitants' "Nervous Anticipation" about benefit changes was a business blocker — reducing friction became a strategic design priority.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1A4E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/>
          <p:nvPr/>
        </p:nvSpPr>
        <p:spPr>
          <a:xfrm>
            <a:off x="457200" y="274320"/>
            <a:ext cx="36576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922B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C9922B"/>
                </a:solidFill>
                <a:latin typeface="Calibri"/>
                <a:ea typeface="Calibri"/>
                <a:cs typeface="Calibri"/>
                <a:sym typeface="Calibri"/>
              </a:rPr>
              <a:t>DESIGN PRINCIPLES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457200" y="50292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Trust Layer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457200" y="1097280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300"/>
              <a:buFont typeface="Calibri"/>
              <a:buNone/>
            </a:pPr>
            <a:r>
              <a:rPr b="0" i="1" lang="en-US" sz="13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Every design decision mapped to Nielsen Norman </a:t>
            </a:r>
            <a:r>
              <a:rPr i="1" lang="en-US" sz="1300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Group’s</a:t>
            </a:r>
            <a:r>
              <a:rPr b="0" i="1" lang="en-US" sz="13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 Hierarchy of Trust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274320" y="1645920"/>
            <a:ext cx="2011680" cy="3154680"/>
          </a:xfrm>
          <a:prstGeom prst="rect">
            <a:avLst/>
          </a:prstGeom>
          <a:solidFill>
            <a:srgbClr val="1A4A8A"/>
          </a:solidFill>
          <a:ln cap="flat" cmpd="sng" w="12700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274320" y="1645920"/>
            <a:ext cx="2011680" cy="73152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411480" y="1828800"/>
            <a:ext cx="502920" cy="50292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411480" y="1828800"/>
            <a:ext cx="5029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384048" y="2423160"/>
            <a:ext cx="18105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Predictability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384048" y="2788920"/>
            <a:ext cx="181051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900"/>
              <a:buFont typeface="Calibri"/>
              <a:buNone/>
            </a:pPr>
            <a:r>
              <a:rPr b="0" i="1" lang="en-US" sz="9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NN/G: Consistency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" name="Google Shape;89;p4"/>
          <p:cNvCxnSpPr/>
          <p:nvPr/>
        </p:nvCxnSpPr>
        <p:spPr>
          <a:xfrm>
            <a:off x="384048" y="3090672"/>
            <a:ext cx="1737360" cy="0"/>
          </a:xfrm>
          <a:prstGeom prst="straightConnector1">
            <a:avLst/>
          </a:prstGeom>
          <a:noFill/>
          <a:ln cap="flat" cmpd="sng" w="9525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4"/>
          <p:cNvSpPr/>
          <p:nvPr/>
        </p:nvSpPr>
        <p:spPr>
          <a:xfrm>
            <a:off x="384048" y="3182112"/>
            <a:ext cx="178308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Consistency over novelty. A system users can predict is a system users trust. Every component follows the same rules every time.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2450592" y="1645920"/>
            <a:ext cx="2011680" cy="3154680"/>
          </a:xfrm>
          <a:prstGeom prst="rect">
            <a:avLst/>
          </a:prstGeom>
          <a:solidFill>
            <a:srgbClr val="1A4A8A"/>
          </a:solidFill>
          <a:ln cap="flat" cmpd="sng" w="12700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2450592" y="1645920"/>
            <a:ext cx="2011680" cy="73152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2587752" y="1828800"/>
            <a:ext cx="502920" cy="50292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2587752" y="1828800"/>
            <a:ext cx="5029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2560320" y="2423160"/>
            <a:ext cx="18105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Visibility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2560320" y="2788920"/>
            <a:ext cx="181051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900"/>
              <a:buFont typeface="Calibri"/>
              <a:buNone/>
            </a:pPr>
            <a:r>
              <a:rPr b="0" i="1" lang="en-US" sz="9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NN/G: Visibility of Status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4"/>
          <p:cNvCxnSpPr/>
          <p:nvPr/>
        </p:nvCxnSpPr>
        <p:spPr>
          <a:xfrm>
            <a:off x="2560320" y="3090672"/>
            <a:ext cx="1737360" cy="0"/>
          </a:xfrm>
          <a:prstGeom prst="straightConnector1">
            <a:avLst/>
          </a:prstGeom>
          <a:noFill/>
          <a:ln cap="flat" cmpd="sng" w="9525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4"/>
          <p:cNvSpPr/>
          <p:nvPr/>
        </p:nvSpPr>
        <p:spPr>
          <a:xfrm>
            <a:off x="2560320" y="3182112"/>
            <a:ext cx="178308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Standardized status messaging reduces anxiety. Annuitants always know where they are in the process</a:t>
            </a:r>
            <a:r>
              <a:rPr lang="en-US" sz="10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no dead ends, no guessing. Content design and gu</a:t>
            </a:r>
            <a:r>
              <a:rPr lang="en-US" sz="10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idelines around content were extremely helpful for these standard ui components.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4626864" y="1645920"/>
            <a:ext cx="2011680" cy="3154680"/>
          </a:xfrm>
          <a:prstGeom prst="rect">
            <a:avLst/>
          </a:prstGeom>
          <a:solidFill>
            <a:srgbClr val="1A4A8A"/>
          </a:solidFill>
          <a:ln cap="flat" cmpd="sng" w="12700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4626864" y="1645920"/>
            <a:ext cx="2011680" cy="73152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4764024" y="1828800"/>
            <a:ext cx="502920" cy="50292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4764024" y="1828800"/>
            <a:ext cx="5029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4736592" y="2423160"/>
            <a:ext cx="18105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Clarity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4736592" y="2788920"/>
            <a:ext cx="181051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900"/>
              <a:buFont typeface="Calibri"/>
              <a:buNone/>
            </a:pPr>
            <a:r>
              <a:rPr b="0" i="1" lang="en-US" sz="9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NN/G: Match Real World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4"/>
          <p:cNvCxnSpPr/>
          <p:nvPr/>
        </p:nvCxnSpPr>
        <p:spPr>
          <a:xfrm>
            <a:off x="4736592" y="3090672"/>
            <a:ext cx="1737360" cy="0"/>
          </a:xfrm>
          <a:prstGeom prst="straightConnector1">
            <a:avLst/>
          </a:prstGeom>
          <a:noFill/>
          <a:ln cap="flat" cmpd="sng" w="9525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4"/>
          <p:cNvSpPr/>
          <p:nvPr/>
        </p:nvSpPr>
        <p:spPr>
          <a:xfrm>
            <a:off x="4736592" y="3182112"/>
            <a:ext cx="178308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Plain language UI replaced jargon (APRT/NRD). If users have to decode terminology, the design has already failed. The majority of my first weeks of </a:t>
            </a:r>
            <a:r>
              <a:rPr lang="en-US" sz="10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working at Prudential was looking at spreadsheets of plain language and synthesizing them to user needs for better terminology.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6803136" y="1645920"/>
            <a:ext cx="2011680" cy="3154680"/>
          </a:xfrm>
          <a:prstGeom prst="rect">
            <a:avLst/>
          </a:prstGeom>
          <a:solidFill>
            <a:srgbClr val="1A4A8A"/>
          </a:solidFill>
          <a:ln cap="flat" cmpd="sng" w="12700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803136" y="1645920"/>
            <a:ext cx="2011680" cy="73152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6940296" y="1828800"/>
            <a:ext cx="502920" cy="50292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6940296" y="1828800"/>
            <a:ext cx="5029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6912864" y="2423160"/>
            <a:ext cx="18105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Efficiency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6912864" y="2788920"/>
            <a:ext cx="181051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900"/>
              <a:buFont typeface="Calibri"/>
              <a:buNone/>
            </a:pPr>
            <a:r>
              <a:rPr b="0" i="1" lang="en-US" sz="9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NN/G: Flexibility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4"/>
          <p:cNvCxnSpPr/>
          <p:nvPr/>
        </p:nvCxnSpPr>
        <p:spPr>
          <a:xfrm>
            <a:off x="6912864" y="3090672"/>
            <a:ext cx="1737360" cy="0"/>
          </a:xfrm>
          <a:prstGeom prst="straightConnector1">
            <a:avLst/>
          </a:prstGeom>
          <a:noFill/>
          <a:ln cap="flat" cmpd="sng" w="9525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4"/>
          <p:cNvSpPr/>
          <p:nvPr/>
        </p:nvSpPr>
        <p:spPr>
          <a:xfrm>
            <a:off x="6912864" y="3182112"/>
            <a:ext cx="178308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Progressive disclosure for Advisor Dashboards. Power users get depth; new users get simplicity. One interface, multiple mental models. </a:t>
            </a:r>
            <a:r>
              <a:rPr lang="en-US" sz="10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For prudential, they had different levels of access within each user type (ie. manager vs advisor portals, or </a:t>
            </a:r>
            <a:r>
              <a:rPr lang="en-US" sz="10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policyholders</a:t>
            </a:r>
            <a:r>
              <a:rPr lang="en-US" sz="10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 vs. beneficiaries)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8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457200" y="274320"/>
            <a:ext cx="36576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922B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C9922B"/>
                </a:solidFill>
                <a:latin typeface="Calibri"/>
                <a:ea typeface="Calibri"/>
                <a:cs typeface="Calibri"/>
                <a:sym typeface="Calibri"/>
              </a:rPr>
              <a:t>DESIGN SYSTEM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457200" y="50292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The Evolution Design System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457200" y="1051560"/>
            <a:ext cx="73152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300"/>
              <a:buFont typeface="Calibri"/>
              <a:buNone/>
            </a:pPr>
            <a:r>
              <a:rPr b="0" i="1" lang="en-US" sz="13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A scalable, token-based system powering 8+ product teams across PruXpress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3474720" y="1508760"/>
            <a:ext cx="2194560" cy="640080"/>
          </a:xfrm>
          <a:prstGeom prst="rect">
            <a:avLst/>
          </a:prstGeom>
          <a:solidFill>
            <a:srgbClr val="003087"/>
          </a:solidFill>
          <a:ln cap="flat" cmpd="sng" w="12700">
            <a:solidFill>
              <a:srgbClr val="0030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320050" y="1467500"/>
            <a:ext cx="8412600" cy="7227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THE ENGINE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320040" y="2331720"/>
            <a:ext cx="2651760" cy="2514600"/>
          </a:xfrm>
          <a:prstGeom prst="rect">
            <a:avLst/>
          </a:prstGeom>
          <a:solidFill>
            <a:srgbClr val="003087"/>
          </a:solidFill>
          <a:ln cap="flat" cmpd="sng" w="12700">
            <a:solidFill>
              <a:srgbClr val="003087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6" name="Google Shape;126;p5"/>
          <p:cNvCxnSpPr/>
          <p:nvPr/>
        </p:nvCxnSpPr>
        <p:spPr>
          <a:xfrm>
            <a:off x="457200" y="2898648"/>
            <a:ext cx="2377440" cy="0"/>
          </a:xfrm>
          <a:prstGeom prst="straightConnector1">
            <a:avLst/>
          </a:prstGeom>
          <a:noFill/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5"/>
          <p:cNvSpPr/>
          <p:nvPr/>
        </p:nvSpPr>
        <p:spPr>
          <a:xfrm>
            <a:off x="457200" y="2468880"/>
            <a:ext cx="23774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Design Tokens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484632" y="301752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0" i="0" lang="en-US" sz="105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8px grid system (New mobile </a:t>
            </a:r>
            <a:r>
              <a:rPr lang="en-US" sz="105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first designs)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484632" y="342900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0" i="0" lang="en-US" sz="105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Color ramps (brand + semantic)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484632" y="384048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0" i="0" lang="en-US" sz="105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Spacing &amp; typography scales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484632" y="425196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0" i="0" lang="en-US" sz="105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Motion &amp; elevation values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3200400" y="2331720"/>
            <a:ext cx="2651760" cy="2514600"/>
          </a:xfrm>
          <a:prstGeom prst="rect">
            <a:avLst/>
          </a:prstGeom>
          <a:solidFill>
            <a:srgbClr val="1A4A8A"/>
          </a:solidFill>
          <a:ln cap="flat" cmpd="sng" w="12700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3" name="Google Shape;133;p5"/>
          <p:cNvCxnSpPr/>
          <p:nvPr/>
        </p:nvCxnSpPr>
        <p:spPr>
          <a:xfrm>
            <a:off x="3337560" y="2898648"/>
            <a:ext cx="2377440" cy="0"/>
          </a:xfrm>
          <a:prstGeom prst="straightConnector1">
            <a:avLst/>
          </a:prstGeom>
          <a:noFill/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5"/>
          <p:cNvSpPr/>
          <p:nvPr/>
        </p:nvSpPr>
        <p:spPr>
          <a:xfrm>
            <a:off x="3337560" y="2468880"/>
            <a:ext cx="23774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Component Library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3364992" y="301752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0" i="0" lang="en-US" sz="105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Advisor dashboard modules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3364992" y="342900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0" i="0" lang="en-US" sz="105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Status messaging patterns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3364992" y="384048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0" i="0" lang="en-US" sz="105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Data entry &amp; form controls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3364992" y="425196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0" i="0" lang="en-US" sz="105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Navigation &amp; modal systems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6080760" y="2331720"/>
            <a:ext cx="2651760" cy="2514600"/>
          </a:xfrm>
          <a:prstGeom prst="rect">
            <a:avLst/>
          </a:prstGeom>
          <a:solidFill>
            <a:srgbClr val="001A4E"/>
          </a:solidFill>
          <a:ln cap="flat" cmpd="sng" w="12700">
            <a:solidFill>
              <a:srgbClr val="001A4E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0" name="Google Shape;140;p5"/>
          <p:cNvCxnSpPr/>
          <p:nvPr/>
        </p:nvCxnSpPr>
        <p:spPr>
          <a:xfrm>
            <a:off x="6217920" y="2898648"/>
            <a:ext cx="2377440" cy="0"/>
          </a:xfrm>
          <a:prstGeom prst="straightConnector1">
            <a:avLst/>
          </a:prstGeom>
          <a:noFill/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5"/>
          <p:cNvSpPr/>
          <p:nvPr/>
        </p:nvSpPr>
        <p:spPr>
          <a:xfrm>
            <a:off x="6217920" y="2468880"/>
            <a:ext cx="23774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 Viz Suite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6245352" y="301752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0" i="0" lang="en-US" sz="105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Radial benefit charts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6245352" y="342900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0" i="0" lang="en-US" sz="105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Area/line projection views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6245352" y="384048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0" i="0" lang="en-US" sz="105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Interactive modeling sliders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245352" y="4251960"/>
            <a:ext cx="2331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0" i="0" lang="en-US" sz="105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Accessible color palettes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320040" y="4663440"/>
            <a:ext cx="8503920" cy="347472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457200" y="4681728"/>
            <a:ext cx="8229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WCAG 2.1 Accessible  ·  Dev-Ready Tokens  ·  Figma + Storybook  ·  Web Controls Integration  ·  Calc Engine Ready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634c0888b_0_1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001A4E"/>
          </a:solidFill>
          <a:ln cap="flat" cmpd="sng" w="12700">
            <a:solidFill>
              <a:srgbClr val="001A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9634c0888b_0_1"/>
          <p:cNvSpPr/>
          <p:nvPr/>
        </p:nvSpPr>
        <p:spPr>
          <a:xfrm>
            <a:off x="274320" y="365760"/>
            <a:ext cx="36576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922B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C9922B"/>
                </a:solidFill>
                <a:latin typeface="Calibri"/>
                <a:ea typeface="Calibri"/>
                <a:cs typeface="Calibri"/>
                <a:sym typeface="Calibri"/>
              </a:rPr>
              <a:t>COMPONENT ANATOMY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9634c0888b_0_1"/>
          <p:cNvSpPr/>
          <p:nvPr/>
        </p:nvSpPr>
        <p:spPr>
          <a:xfrm>
            <a:off x="274320" y="594360"/>
            <a:ext cx="3200400" cy="16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Retirement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Modeling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9634c0888b_0_1"/>
          <p:cNvSpPr/>
          <p:nvPr/>
        </p:nvSpPr>
        <p:spPr>
          <a:xfrm>
            <a:off x="274320" y="2286000"/>
            <a:ext cx="320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The most complex component in the system</a:t>
            </a:r>
            <a:r>
              <a:rPr lang="en-US" sz="11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 required multi-state logic, accessibility compliance, and real-time calculation engine integration.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9634c0888b_0_1"/>
          <p:cNvSpPr/>
          <p:nvPr/>
        </p:nvSpPr>
        <p:spPr>
          <a:xfrm>
            <a:off x="274320" y="3310128"/>
            <a:ext cx="3200400" cy="347400"/>
          </a:xfrm>
          <a:prstGeom prst="rect">
            <a:avLst/>
          </a:prstGeom>
          <a:solidFill>
            <a:srgbClr val="1A4A8A"/>
          </a:solidFill>
          <a:ln cap="flat" cmpd="sng" w="12700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9634c0888b_0_1"/>
          <p:cNvSpPr/>
          <p:nvPr/>
        </p:nvSpPr>
        <p:spPr>
          <a:xfrm>
            <a:off x="365760" y="3337560"/>
            <a:ext cx="1097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WCAG 2.1 AA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9634c0888b_0_1"/>
          <p:cNvSpPr/>
          <p:nvPr/>
        </p:nvSpPr>
        <p:spPr>
          <a:xfrm>
            <a:off x="1508760" y="3337560"/>
            <a:ext cx="1920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Full keyboard nav, screen reader labels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9634c0888b_0_1"/>
          <p:cNvSpPr/>
          <p:nvPr/>
        </p:nvSpPr>
        <p:spPr>
          <a:xfrm>
            <a:off x="274320" y="3721608"/>
            <a:ext cx="3200400" cy="347400"/>
          </a:xfrm>
          <a:prstGeom prst="rect">
            <a:avLst/>
          </a:prstGeom>
          <a:solidFill>
            <a:srgbClr val="1A4A8A"/>
          </a:solidFill>
          <a:ln cap="flat" cmpd="sng" w="12700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9634c0888b_0_1"/>
          <p:cNvSpPr/>
          <p:nvPr/>
        </p:nvSpPr>
        <p:spPr>
          <a:xfrm>
            <a:off x="365760" y="3749040"/>
            <a:ext cx="1097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State Logic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9634c0888b_0_1"/>
          <p:cNvSpPr/>
          <p:nvPr/>
        </p:nvSpPr>
        <p:spPr>
          <a:xfrm>
            <a:off x="1508760" y="3749040"/>
            <a:ext cx="1920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Empty / Loading / Error / Results / Saved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9634c0888b_0_1"/>
          <p:cNvSpPr/>
          <p:nvPr/>
        </p:nvSpPr>
        <p:spPr>
          <a:xfrm>
            <a:off x="274320" y="4133088"/>
            <a:ext cx="3200400" cy="347400"/>
          </a:xfrm>
          <a:prstGeom prst="rect">
            <a:avLst/>
          </a:prstGeom>
          <a:solidFill>
            <a:srgbClr val="1A4A8A"/>
          </a:solidFill>
          <a:ln cap="flat" cmpd="sng" w="12700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9634c0888b_0_1"/>
          <p:cNvSpPr/>
          <p:nvPr/>
        </p:nvSpPr>
        <p:spPr>
          <a:xfrm>
            <a:off x="365760" y="4160520"/>
            <a:ext cx="1097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Web Controls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9634c0888b_0_1"/>
          <p:cNvSpPr/>
          <p:nvPr/>
        </p:nvSpPr>
        <p:spPr>
          <a:xfrm>
            <a:off x="1508760" y="4160520"/>
            <a:ext cx="1920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Feature-flagged per Contract + Participant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9634c0888b_0_1"/>
          <p:cNvSpPr/>
          <p:nvPr/>
        </p:nvSpPr>
        <p:spPr>
          <a:xfrm>
            <a:off x="274320" y="4544568"/>
            <a:ext cx="3200400" cy="347400"/>
          </a:xfrm>
          <a:prstGeom prst="rect">
            <a:avLst/>
          </a:prstGeom>
          <a:solidFill>
            <a:srgbClr val="1A4A8A"/>
          </a:solidFill>
          <a:ln cap="flat" cmpd="sng" w="12700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9634c0888b_0_1"/>
          <p:cNvSpPr/>
          <p:nvPr/>
        </p:nvSpPr>
        <p:spPr>
          <a:xfrm>
            <a:off x="365760" y="4572000"/>
            <a:ext cx="1097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Calc Engine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9634c0888b_0_1"/>
          <p:cNvSpPr/>
          <p:nvPr/>
        </p:nvSpPr>
        <p:spPr>
          <a:xfrm>
            <a:off x="1508760" y="4572000"/>
            <a:ext cx="1920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Async API with inline progress feedback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39634c0888b_0_1" title="Screenshot 2026-03-18 at 11.20.15 PM.png"/>
          <p:cNvPicPr preferRelativeResize="0"/>
          <p:nvPr/>
        </p:nvPicPr>
        <p:blipFill rotWithShape="1">
          <a:blip r:embed="rId3">
            <a:alphaModFix/>
          </a:blip>
          <a:srcRect b="2047" l="0" r="0" t="0"/>
          <a:stretch/>
        </p:blipFill>
        <p:spPr>
          <a:xfrm>
            <a:off x="4303725" y="152400"/>
            <a:ext cx="4182001" cy="484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1A4E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"/>
          <p:cNvSpPr/>
          <p:nvPr/>
        </p:nvSpPr>
        <p:spPr>
          <a:xfrm>
            <a:off x="457200" y="228600"/>
            <a:ext cx="36576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922B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C9922B"/>
                </a:solidFill>
                <a:latin typeface="Calibri"/>
                <a:ea typeface="Calibri"/>
                <a:cs typeface="Calibri"/>
                <a:sym typeface="Calibri"/>
              </a:rPr>
              <a:t>STAKEHOLDER ALIGNMENT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457200" y="45720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Design Lead as Facilitator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457200" y="1188720"/>
            <a:ext cx="4114800" cy="2103120"/>
          </a:xfrm>
          <a:prstGeom prst="rect">
            <a:avLst/>
          </a:prstGeom>
          <a:solidFill>
            <a:srgbClr val="1A4A8A"/>
          </a:solidFill>
          <a:ln cap="flat" cmpd="sng" w="12700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594360" y="1097280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922B"/>
              </a:buClr>
              <a:buSzPts val="6000"/>
              <a:buFont typeface="Georgia"/>
              <a:buNone/>
            </a:pPr>
            <a:r>
              <a:rPr b="0" i="0" lang="en-US" sz="6000" u="none" cap="none" strike="noStrike">
                <a:solidFill>
                  <a:srgbClr val="C9922B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640080" y="1691640"/>
            <a:ext cx="374904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0" i="1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Responsible for transforming the design process and establishing a unified design language across the entire organization.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640080" y="2971800"/>
            <a:ext cx="3749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— Stakeholder brief, PruXpress engagement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4846320" y="700535"/>
            <a:ext cx="4023300" cy="1097400"/>
          </a:xfrm>
          <a:prstGeom prst="rect">
            <a:avLst/>
          </a:prstGeom>
          <a:solidFill>
            <a:srgbClr val="003087"/>
          </a:solidFill>
          <a:ln cap="flat" cmpd="sng" w="12700">
            <a:solidFill>
              <a:srgbClr val="0030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4983480" y="791975"/>
            <a:ext cx="548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5577840" y="791975"/>
            <a:ext cx="3154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Ran 4-Part Problem Framing Workshops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4983480" y="1176023"/>
            <a:ext cx="37491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Led cross-functional sessions with PMs, Engineering leads, and business stakeholders to align on the "why" before touching any design.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4846320" y="1980695"/>
            <a:ext cx="4023300" cy="1097400"/>
          </a:xfrm>
          <a:prstGeom prst="rect">
            <a:avLst/>
          </a:prstGeom>
          <a:solidFill>
            <a:srgbClr val="003087"/>
          </a:solidFill>
          <a:ln cap="flat" cmpd="sng" w="12700">
            <a:solidFill>
              <a:srgbClr val="0030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4983480" y="2072135"/>
            <a:ext cx="548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5577840" y="2072135"/>
            <a:ext cx="3154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Built a Shared Vocabulary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4983480" y="2456183"/>
            <a:ext cx="37491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Created a design glossary bridging Engineering and Business language — reducing translation time at every handoff.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4846320" y="3260855"/>
            <a:ext cx="4023300" cy="1097400"/>
          </a:xfrm>
          <a:prstGeom prst="rect">
            <a:avLst/>
          </a:prstGeom>
          <a:solidFill>
            <a:srgbClr val="003087"/>
          </a:solidFill>
          <a:ln cap="flat" cmpd="sng" w="12700">
            <a:solidFill>
              <a:srgbClr val="0030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4983480" y="3352295"/>
            <a:ext cx="548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5577840" y="3352295"/>
            <a:ext cx="3154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b="1" i="0" lang="en-US" sz="11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Embedded Feedback Loops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4983480" y="3736343"/>
            <a:ext cx="37491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Introduced iterative prototype reviews at every milestone, eliminating late-stage surprises and reducing rework cycles.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470575" y="3463525"/>
            <a:ext cx="4237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Alignment is not a soft skill</a:t>
            </a:r>
            <a:r>
              <a:rPr i="1" lang="en-US" sz="1100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1" lang="en-US" sz="11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100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but</a:t>
            </a:r>
            <a:r>
              <a:rPr b="0" i="1" lang="en-US" sz="11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 a design deliverable.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7" title="Screenshot 2026-03-18 at 10.29.4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75" y="1169900"/>
            <a:ext cx="4237825" cy="21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8FA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/>
          <p:nvPr/>
        </p:nvSpPr>
        <p:spPr>
          <a:xfrm>
            <a:off x="381000" y="274320"/>
            <a:ext cx="36576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922B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C9922B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335785" y="408129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0" i="0" sz="3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320050" y="1231100"/>
            <a:ext cx="2697600" cy="3429000"/>
          </a:xfrm>
          <a:prstGeom prst="rect">
            <a:avLst/>
          </a:prstGeom>
          <a:solidFill>
            <a:srgbClr val="001A4E"/>
          </a:solidFill>
          <a:ln cap="flat" cmpd="sng" w="12700">
            <a:solidFill>
              <a:srgbClr val="001A4E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320040" y="1231089"/>
            <a:ext cx="2697600" cy="7320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484632" y="1413969"/>
            <a:ext cx="2377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484632" y="2374089"/>
            <a:ext cx="2377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Reduction in Design-to-Dev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Handoff Time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8"/>
          <p:cNvCxnSpPr/>
          <p:nvPr/>
        </p:nvCxnSpPr>
        <p:spPr>
          <a:xfrm>
            <a:off x="484632" y="3123897"/>
            <a:ext cx="2377500" cy="0"/>
          </a:xfrm>
          <a:prstGeom prst="straightConnector1">
            <a:avLst/>
          </a:prstGeom>
          <a:noFill/>
          <a:ln cap="flat" cmpd="sng" w="9525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8"/>
          <p:cNvSpPr/>
          <p:nvPr/>
        </p:nvSpPr>
        <p:spPr>
          <a:xfrm>
            <a:off x="484632" y="3215337"/>
            <a:ext cx="2377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Shared component library eliminated redundant spec documentation, and artifacts for the development teams a</a:t>
            </a:r>
            <a:r>
              <a:rPr lang="en-US" sz="10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cross Prudential.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3200400" y="1231089"/>
            <a:ext cx="2697600" cy="3429000"/>
          </a:xfrm>
          <a:prstGeom prst="rect">
            <a:avLst/>
          </a:prstGeom>
          <a:solidFill>
            <a:srgbClr val="001A4E"/>
          </a:solidFill>
          <a:ln cap="flat" cmpd="sng" w="12700">
            <a:solidFill>
              <a:srgbClr val="001A4E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"/>
          <p:cNvSpPr/>
          <p:nvPr/>
        </p:nvSpPr>
        <p:spPr>
          <a:xfrm>
            <a:off x="3200400" y="1231089"/>
            <a:ext cx="2697600" cy="7320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"/>
          <p:cNvSpPr/>
          <p:nvPr/>
        </p:nvSpPr>
        <p:spPr>
          <a:xfrm>
            <a:off x="3364992" y="1413969"/>
            <a:ext cx="2377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8+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3364992" y="2374089"/>
            <a:ext cx="2377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Product Teams Using the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Scalable Design System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p8"/>
          <p:cNvCxnSpPr/>
          <p:nvPr/>
        </p:nvCxnSpPr>
        <p:spPr>
          <a:xfrm>
            <a:off x="3364992" y="3123897"/>
            <a:ext cx="2377500" cy="0"/>
          </a:xfrm>
          <a:prstGeom prst="straightConnector1">
            <a:avLst/>
          </a:prstGeom>
          <a:noFill/>
          <a:ln cap="flat" cmpd="sng" w="9525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8"/>
          <p:cNvSpPr/>
          <p:nvPr/>
        </p:nvSpPr>
        <p:spPr>
          <a:xfrm>
            <a:off x="3364992" y="3215337"/>
            <a:ext cx="2377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Single source of truth adopted org-wide within 6 months</a:t>
            </a:r>
            <a:r>
              <a:rPr lang="en-US" sz="10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, with a shared understanding of Agile training to better adjust for phased approaches.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6080760" y="1231089"/>
            <a:ext cx="2697600" cy="3429000"/>
          </a:xfrm>
          <a:prstGeom prst="rect">
            <a:avLst/>
          </a:prstGeom>
          <a:solidFill>
            <a:srgbClr val="001A4E"/>
          </a:solidFill>
          <a:ln cap="flat" cmpd="sng" w="12700">
            <a:solidFill>
              <a:srgbClr val="001A4E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"/>
          <p:cNvSpPr/>
          <p:nvPr/>
        </p:nvSpPr>
        <p:spPr>
          <a:xfrm>
            <a:off x="6080760" y="1231089"/>
            <a:ext cx="2697600" cy="73200"/>
          </a:xfrm>
          <a:prstGeom prst="rect">
            <a:avLst/>
          </a:prstGeom>
          <a:solidFill>
            <a:srgbClr val="C9922B"/>
          </a:solidFill>
          <a:ln cap="flat" cmpd="sng" w="1270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"/>
          <p:cNvSpPr/>
          <p:nvPr/>
        </p:nvSpPr>
        <p:spPr>
          <a:xfrm>
            <a:off x="6245352" y="1413969"/>
            <a:ext cx="2377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5A623"/>
                </a:solidFill>
                <a:latin typeface="Calibri"/>
                <a:ea typeface="Calibri"/>
                <a:cs typeface="Calibri"/>
                <a:sym typeface="Calibri"/>
              </a:rPr>
              <a:t>$44.2B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6245352" y="2374089"/>
            <a:ext cx="2377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Platform Vision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Redefined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p8"/>
          <p:cNvCxnSpPr/>
          <p:nvPr/>
        </p:nvCxnSpPr>
        <p:spPr>
          <a:xfrm>
            <a:off x="6245352" y="3123897"/>
            <a:ext cx="2377500" cy="0"/>
          </a:xfrm>
          <a:prstGeom prst="straightConnector1">
            <a:avLst/>
          </a:prstGeom>
          <a:noFill/>
          <a:ln cap="flat" cmpd="sng" w="9525">
            <a:solidFill>
              <a:srgbClr val="1A4A8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8"/>
          <p:cNvSpPr/>
          <p:nvPr/>
        </p:nvSpPr>
        <p:spPr>
          <a:xfrm>
            <a:off x="6245352" y="3215337"/>
            <a:ext cx="2377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Design strategy directly shaped Prudential's flagship business platform</a:t>
            </a:r>
            <a:r>
              <a:rPr lang="en-US" sz="10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, and completed our digital transformation in the company to reduce friction for both our advisors and customers whom were still stuck in paperwork.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335785" y="929193"/>
            <a:ext cx="8229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5A623"/>
              </a:buClr>
              <a:buSzPts val="1000"/>
              <a:buFont typeface="Calibri"/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Improved decision-making speed and design efficiency across the entire organization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/>
          <p:nvPr/>
        </p:nvSpPr>
        <p:spPr>
          <a:xfrm>
            <a:off x="457200" y="274320"/>
            <a:ext cx="36576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9922B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C9922B"/>
                </a:solidFill>
                <a:latin typeface="Calibri"/>
                <a:ea typeface="Calibri"/>
                <a:cs typeface="Calibri"/>
                <a:sym typeface="Calibri"/>
              </a:rPr>
              <a:t>LESSONS IN LEADERSHIP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457200" y="502920"/>
            <a:ext cx="64008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3400"/>
              <a:buFont typeface="Calibri"/>
              <a:buNone/>
            </a:pPr>
            <a:r>
              <a:rPr b="1" i="0" lang="en-US" sz="34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Key Takeaways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9"/>
          <p:cNvCxnSpPr/>
          <p:nvPr/>
        </p:nvCxnSpPr>
        <p:spPr>
          <a:xfrm>
            <a:off x="457200" y="1325875"/>
            <a:ext cx="8187600" cy="0"/>
          </a:xfrm>
          <a:prstGeom prst="straightConnector1">
            <a:avLst/>
          </a:prstGeom>
          <a:noFill/>
          <a:ln cap="flat" cmpd="sng" w="1905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" name="Google Shape;230;p9"/>
          <p:cNvSpPr/>
          <p:nvPr/>
        </p:nvSpPr>
        <p:spPr>
          <a:xfrm>
            <a:off x="457200" y="141732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1188720" y="1417320"/>
            <a:ext cx="56692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Systems thinking is an act of organizational care.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1188726" y="1681800"/>
            <a:ext cx="72084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A unified design system doesn't just improve consistency</a:t>
            </a:r>
            <a:r>
              <a:rPr lang="en-US" sz="110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 it transforms how teams collaborate, make decisions, and </a:t>
            </a:r>
            <a:r>
              <a:rPr lang="en-US" sz="110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establish trust with one another.</a:t>
            </a: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. The real product was the foundation itself.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p9"/>
          <p:cNvCxnSpPr/>
          <p:nvPr/>
        </p:nvCxnSpPr>
        <p:spPr>
          <a:xfrm>
            <a:off x="457200" y="2514600"/>
            <a:ext cx="8187600" cy="0"/>
          </a:xfrm>
          <a:prstGeom prst="straightConnector1">
            <a:avLst/>
          </a:prstGeom>
          <a:noFill/>
          <a:ln cap="flat" cmpd="sng" w="1905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9"/>
          <p:cNvSpPr/>
          <p:nvPr/>
        </p:nvSpPr>
        <p:spPr>
          <a:xfrm>
            <a:off x="457200" y="260604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1188720" y="2606040"/>
            <a:ext cx="56692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Alignment is a design deliverable.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1188726" y="2898647"/>
            <a:ext cx="72084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Investing time in workshops and shared vocabulary at the beginning pays exponential dividends throughout execution. Stakeholder buy-in is not overhead</a:t>
            </a:r>
            <a:r>
              <a:rPr lang="en-US" sz="110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it is the work. A large </a:t>
            </a:r>
            <a:r>
              <a:rPr lang="en-US" sz="110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amount of the digital </a:t>
            </a:r>
            <a:r>
              <a:rPr lang="en-US" sz="110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transformation</a:t>
            </a:r>
            <a:r>
              <a:rPr lang="en-US" sz="110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 project required patience and language adaptability (code switching)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9"/>
          <p:cNvCxnSpPr/>
          <p:nvPr/>
        </p:nvCxnSpPr>
        <p:spPr>
          <a:xfrm>
            <a:off x="457200" y="3703325"/>
            <a:ext cx="8187600" cy="0"/>
          </a:xfrm>
          <a:prstGeom prst="straightConnector1">
            <a:avLst/>
          </a:prstGeom>
          <a:noFill/>
          <a:ln cap="flat" cmpd="sng" w="19050">
            <a:solidFill>
              <a:srgbClr val="C9922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8" name="Google Shape;238;p9"/>
          <p:cNvSpPr/>
          <p:nvPr/>
        </p:nvSpPr>
        <p:spPr>
          <a:xfrm>
            <a:off x="457200" y="379476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1188720" y="3794760"/>
            <a:ext cx="56692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1A4E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1A4E"/>
                </a:solidFill>
                <a:latin typeface="Calibri"/>
                <a:ea typeface="Calibri"/>
                <a:cs typeface="Calibri"/>
                <a:sym typeface="Calibri"/>
              </a:rPr>
              <a:t>Build with teams, not for them.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1188726" y="4115501"/>
            <a:ext cx="72084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True impact comes from changing how an organization approaches design, not just delivering beautiful screens. The best design leaders make the team around them more effective</a:t>
            </a:r>
            <a:r>
              <a:rPr lang="en-US" sz="1100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, and remove any blockers along the way.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2026-03-19T02:55:11Z</dcterms:created>
  <dc:creator>Nat Slater</dc:creator>
</cp:coreProperties>
</file>